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9" r:id="rId4"/>
    <p:sldId id="266" r:id="rId5"/>
    <p:sldId id="265" r:id="rId6"/>
    <p:sldId id="26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755576" y="396959"/>
            <a:ext cx="7632848" cy="305505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uk-UA" sz="4400" b="1" i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Актуальні питання педагогіки і психології </a:t>
            </a:r>
          </a:p>
          <a:p>
            <a:pPr algn="ctr"/>
            <a:r>
              <a:rPr lang="uk-UA" sz="4400" b="1" i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середньої освіти </a:t>
            </a:r>
            <a:endParaRPr lang="uk-UA" sz="4400" b="1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6804248" y="240171"/>
            <a:ext cx="2267653" cy="754661"/>
          </a:xfrm>
          <a:prstGeom prst="rect">
            <a:avLst/>
          </a:prstGeom>
          <a:noFill/>
        </p:spPr>
        <p:txBody>
          <a:bodyPr vert="horz" lIns="80147" tIns="40074" rIns="80147" bIns="40074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endParaRPr lang="uk-UA" sz="21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43508" y="1780469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5013176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3235957" y="3809476"/>
            <a:ext cx="5368492" cy="273630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Щербина Віталій Юрійович, доцент кафедри педагогіки імені проф. Є.</a:t>
            </a:r>
            <a:r>
              <a:rPr lang="uk-UA" sz="2400" dirty="0" err="1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Петухова</a:t>
            </a:r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23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523562" y="142352"/>
            <a:ext cx="8371267" cy="1460637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БУЛІНГ (</a:t>
            </a:r>
            <a:r>
              <a:rPr lang="ru-RU" sz="1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від</a:t>
            </a:r>
            <a:r>
              <a: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англ. </a:t>
            </a:r>
            <a:r>
              <a:rPr lang="ru-RU" sz="1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вully-хуліган</a:t>
            </a:r>
            <a:r>
              <a: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задирака</a:t>
            </a:r>
            <a:r>
              <a: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грубіян</a:t>
            </a:r>
            <a:r>
              <a: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– </a:t>
            </a:r>
            <a:r>
              <a:rPr lang="ru-RU" sz="1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тривалий</a:t>
            </a:r>
            <a:r>
              <a: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процес</a:t>
            </a:r>
            <a:r>
              <a: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свідомого</a:t>
            </a:r>
            <a:r>
              <a: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жорстокого</a:t>
            </a:r>
            <a:r>
              <a: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ставлення</a:t>
            </a:r>
            <a:r>
              <a: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агресивної</a:t>
            </a:r>
            <a:r>
              <a: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поведінки</a:t>
            </a:r>
            <a:r>
              <a: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 метою </a:t>
            </a:r>
            <a:r>
              <a:rPr lang="ru-RU" sz="1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заподіяння</a:t>
            </a:r>
            <a:r>
              <a: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шкоди</a:t>
            </a:r>
            <a:r>
              <a: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викликання</a:t>
            </a:r>
            <a:r>
              <a: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страху, </a:t>
            </a:r>
            <a:r>
              <a:rPr lang="ru-RU" sz="1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тривоги</a:t>
            </a:r>
            <a:r>
              <a: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створення</a:t>
            </a:r>
            <a:r>
              <a: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негативного </a:t>
            </a:r>
            <a:r>
              <a:rPr lang="ru-RU" sz="1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середовища</a:t>
            </a:r>
            <a:r>
              <a: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для </a:t>
            </a:r>
            <a:r>
              <a:rPr lang="ru-RU" sz="1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людини</a:t>
            </a:r>
            <a:endParaRPr lang="ru-RU" sz="1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6804248" y="240171"/>
            <a:ext cx="2267653" cy="754661"/>
          </a:xfrm>
          <a:prstGeom prst="rect">
            <a:avLst/>
          </a:prstGeom>
          <a:noFill/>
        </p:spPr>
        <p:txBody>
          <a:bodyPr vert="horz" lIns="80147" tIns="40074" rIns="80147" bIns="40074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endParaRPr lang="uk-UA" sz="21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3880" y="899090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494713" y="1996326"/>
            <a:ext cx="8172909" cy="4896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ОСНОВНІ ПРИЧИНИ БУЛІНГУ</a:t>
            </a: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проблеми у сім</a:t>
            </a:r>
            <a:r>
              <a:rPr lang="en-US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хибне 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уявлення про 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допустиму агресивну повед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інку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бажання 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завоювати авторитет в очах друзів та однолітків, стати «популярним»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sz="24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ажання привернути увагу дорослих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компенсація за особистісні 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невдачі</a:t>
            </a:r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нудьга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заздрість, злість, жорстокість, 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підлість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невдачі в інтимних та сексуальних стосунках</a:t>
            </a:r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44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107312" y="240170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uk-UA" i="1" dirty="0"/>
              <a:t>У свідомості деяких громадян насильницька модель поведінки стає найбільш привабливою, бо вона в їхній свідомості найбільш ефективна</a:t>
            </a:r>
          </a:p>
          <a:p>
            <a:pPr algn="ctr"/>
            <a:r>
              <a:rPr lang="uk-UA" i="1" dirty="0"/>
              <a:t>Олег </a:t>
            </a:r>
            <a:r>
              <a:rPr lang="uk-UA" i="1" dirty="0" err="1"/>
              <a:t>Зарубінський</a:t>
            </a:r>
            <a:endParaRPr lang="uk-UA" i="1" dirty="0"/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6804248" y="240171"/>
            <a:ext cx="2267653" cy="754661"/>
          </a:xfrm>
          <a:prstGeom prst="rect">
            <a:avLst/>
          </a:prstGeom>
          <a:noFill/>
        </p:spPr>
        <p:txBody>
          <a:bodyPr vert="horz" lIns="80147" tIns="40074" rIns="80147" bIns="40074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endParaRPr lang="uk-UA" sz="21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592858" y="1700808"/>
            <a:ext cx="8172909" cy="4896544"/>
          </a:xfrm>
          <a:prstGeom prst="rect">
            <a:avLst/>
          </a:prstGeom>
          <a:ln>
            <a:solidFill>
              <a:srgbClr val="286E28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ВИДИ БУЛІНГУ</a:t>
            </a: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08608" y="2622281"/>
            <a:ext cx="3616572" cy="825225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ФІЗИЧНИЙ </a:t>
            </a:r>
          </a:p>
          <a:p>
            <a:pPr algn="ctr"/>
            <a:r>
              <a:rPr lang="uk-UA" sz="2400" dirty="0" smtClean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БУЛІНГ</a:t>
            </a:r>
            <a:endParaRPr lang="ru-RU" sz="2400" dirty="0">
              <a:solidFill>
                <a:schemeClr val="bg1">
                  <a:lumMod val="9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60032" y="2622281"/>
            <a:ext cx="3708412" cy="849386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ПСИХОЛОГІЧНИЙ БУЛІНГ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539260" y="3660898"/>
            <a:ext cx="3007071" cy="720080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</a:t>
            </a:r>
            <a:r>
              <a:rPr lang="uk-UA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ербальний (словесний) булінг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539260" y="4588958"/>
            <a:ext cx="3029184" cy="720080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uk-UA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оціальний булінг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550317" y="5547364"/>
            <a:ext cx="3007070" cy="720080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електронний булінг (кібербулінг)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925643" y="3474264"/>
            <a:ext cx="10111" cy="2433140"/>
          </a:xfrm>
          <a:prstGeom prst="line">
            <a:avLst/>
          </a:prstGeom>
          <a:ln>
            <a:solidFill>
              <a:srgbClr val="286E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трелка вправо 17"/>
          <p:cNvSpPr/>
          <p:nvPr/>
        </p:nvSpPr>
        <p:spPr>
          <a:xfrm>
            <a:off x="4935754" y="3768910"/>
            <a:ext cx="603506" cy="504056"/>
          </a:xfrm>
          <a:prstGeom prst="rightArrow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4929283" y="4654490"/>
            <a:ext cx="594855" cy="520446"/>
          </a:xfrm>
          <a:prstGeom prst="rightArrow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4958411" y="5565794"/>
            <a:ext cx="580849" cy="504056"/>
          </a:xfrm>
          <a:prstGeom prst="rightArrow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08608" y="5403057"/>
            <a:ext cx="3622564" cy="893334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ЕКОНОМІЧНИЙ </a:t>
            </a:r>
          </a:p>
          <a:p>
            <a:pPr algn="ctr"/>
            <a:r>
              <a:rPr lang="uk-UA" sz="2400" dirty="0" smtClean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БУЛІНГ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343046" y="3642328"/>
            <a:ext cx="2907146" cy="580116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</a:t>
            </a:r>
            <a:r>
              <a:rPr lang="uk-UA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ізичне насильство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343046" y="4412527"/>
            <a:ext cx="2909945" cy="591635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uk-UA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ексуальний булінг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728475" y="3452245"/>
            <a:ext cx="4697" cy="1363054"/>
          </a:xfrm>
          <a:prstGeom prst="line">
            <a:avLst/>
          </a:prstGeom>
          <a:ln>
            <a:solidFill>
              <a:srgbClr val="286E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Стрелка вправо 23"/>
          <p:cNvSpPr/>
          <p:nvPr/>
        </p:nvSpPr>
        <p:spPr>
          <a:xfrm>
            <a:off x="728475" y="3684132"/>
            <a:ext cx="618314" cy="504056"/>
          </a:xfrm>
          <a:prstGeom prst="rightArrow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751934" y="4444942"/>
            <a:ext cx="572444" cy="504056"/>
          </a:xfrm>
          <a:prstGeom prst="rightArrow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51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107312" y="240171"/>
            <a:ext cx="8658455" cy="1244613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uk-UA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Дистанційне навчання – це одна із форм організації навчального процесу, при якому всі або частина занять здійснюється з використанням сучасних інформаційних і телекомунікаційних технологій при територіальній віддаленості викладача і учнів  </a:t>
            </a:r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6804248" y="240171"/>
            <a:ext cx="2267653" cy="754661"/>
          </a:xfrm>
          <a:prstGeom prst="rect">
            <a:avLst/>
          </a:prstGeom>
          <a:noFill/>
        </p:spPr>
        <p:txBody>
          <a:bodyPr vert="horz" lIns="80147" tIns="40074" rIns="80147" bIns="40074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endParaRPr lang="uk-UA" sz="21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592858" y="1700808"/>
            <a:ext cx="8172909" cy="4896544"/>
          </a:xfrm>
          <a:prstGeom prst="rect">
            <a:avLst/>
          </a:prstGeom>
          <a:ln>
            <a:solidFill>
              <a:srgbClr val="286E28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67280" y="1824905"/>
            <a:ext cx="3616572" cy="825225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Відкрите навчання</a:t>
            </a:r>
            <a:endParaRPr lang="ru-RU" sz="2400" dirty="0">
              <a:solidFill>
                <a:schemeClr val="bg1">
                  <a:lumMod val="9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60032" y="1916833"/>
            <a:ext cx="3708412" cy="1008112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Комп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  <a:r>
              <a:rPr lang="uk-UA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ютерне</a:t>
            </a:r>
            <a:r>
              <a:rPr lang="uk-UA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навчання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925643" y="3474264"/>
            <a:ext cx="10111" cy="2433140"/>
          </a:xfrm>
          <a:prstGeom prst="line">
            <a:avLst/>
          </a:prstGeom>
          <a:ln>
            <a:solidFill>
              <a:srgbClr val="286E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трелка вправо 17"/>
          <p:cNvSpPr/>
          <p:nvPr/>
        </p:nvSpPr>
        <p:spPr>
          <a:xfrm>
            <a:off x="4958411" y="3138272"/>
            <a:ext cx="603506" cy="504056"/>
          </a:xfrm>
          <a:prstGeom prst="rightArrow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4967062" y="3936160"/>
            <a:ext cx="594855" cy="520446"/>
          </a:xfrm>
          <a:prstGeom prst="rightArrow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4981068" y="4630656"/>
            <a:ext cx="580849" cy="504056"/>
          </a:xfrm>
          <a:prstGeom prst="rightArrow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83865" y="4415020"/>
            <a:ext cx="3622564" cy="893334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Сучасні телекомунікації</a:t>
            </a:r>
            <a:endParaRPr lang="uk-UA" sz="2400" dirty="0" smtClean="0">
              <a:solidFill>
                <a:schemeClr val="bg1">
                  <a:lumMod val="9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324378" y="2924181"/>
            <a:ext cx="2907146" cy="580116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Свобода у часі і місці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473907" y="3653996"/>
            <a:ext cx="2909945" cy="591635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Свобода форми навчання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728475" y="3452245"/>
            <a:ext cx="4697" cy="1363054"/>
          </a:xfrm>
          <a:prstGeom prst="line">
            <a:avLst/>
          </a:prstGeom>
          <a:ln>
            <a:solidFill>
              <a:srgbClr val="286E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Стрелка вправо 23"/>
          <p:cNvSpPr/>
          <p:nvPr/>
        </p:nvSpPr>
        <p:spPr>
          <a:xfrm>
            <a:off x="767682" y="3000241"/>
            <a:ext cx="618314" cy="504056"/>
          </a:xfrm>
          <a:prstGeom prst="rightArrow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790617" y="3717032"/>
            <a:ext cx="572444" cy="504056"/>
          </a:xfrm>
          <a:prstGeom prst="rightArrow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539260" y="3034893"/>
            <a:ext cx="3007071" cy="649239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Навчальна, контролююча, </a:t>
            </a:r>
            <a:r>
              <a:rPr lang="uk-UA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текстуюча</a:t>
            </a:r>
            <a:r>
              <a:rPr lang="uk-UA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програма, 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680477" y="3831386"/>
            <a:ext cx="3007071" cy="729994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Лабораторний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практикум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680476" y="4498363"/>
            <a:ext cx="3007071" cy="768642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Мікроосвіти</a:t>
            </a: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Довідники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енциклопедії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Стрелка вправо 30"/>
          <p:cNvSpPr/>
          <p:nvPr/>
        </p:nvSpPr>
        <p:spPr>
          <a:xfrm>
            <a:off x="855040" y="5403348"/>
            <a:ext cx="572444" cy="504056"/>
          </a:xfrm>
          <a:prstGeom prst="rightArrow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496484" y="5403348"/>
            <a:ext cx="2909945" cy="591635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Електронна пошта,</a:t>
            </a:r>
          </a:p>
          <a:p>
            <a:pPr algn="ctr"/>
            <a:r>
              <a:rPr lang="uk-UA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теле-</a:t>
            </a:r>
            <a:r>
              <a:rPr lang="uk-UA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uk-UA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відеоконференції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Стрелка вправо 32"/>
          <p:cNvSpPr/>
          <p:nvPr/>
        </p:nvSpPr>
        <p:spPr>
          <a:xfrm>
            <a:off x="899748" y="6093296"/>
            <a:ext cx="572444" cy="504056"/>
          </a:xfrm>
          <a:prstGeom prst="rightArrow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626307" y="6093296"/>
            <a:ext cx="2909945" cy="591635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Кабельне телебачення</a:t>
            </a:r>
          </a:p>
          <a:p>
            <a:pPr algn="ctr"/>
            <a:r>
              <a:rPr lang="uk-UA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чат, Інтернет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56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475928" y="142352"/>
            <a:ext cx="8371267" cy="1460637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3600" dirty="0" smtClean="0"/>
              <a:t>НОВИЙ </a:t>
            </a:r>
            <a:r>
              <a:rPr lang="ru-RU" sz="3600" dirty="0"/>
              <a:t>ВЧИТЕЛЬ – РУШІЙНА СИЛА НОВОЇ УКРАЇНСЬКОЇ ШКОЛИ</a:t>
            </a:r>
            <a:endParaRPr lang="uk-UA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3880" y="1124744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452592" y="1961456"/>
            <a:ext cx="8172909" cy="4896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Picture 2" descr="C:\Users\Jupiter\Desktop\img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28" y="1937916"/>
            <a:ext cx="8393489" cy="487139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407192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504467" y="261579"/>
            <a:ext cx="8371267" cy="1460637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Психологія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діяльності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класного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керівника</a:t>
            </a: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умовах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сучасної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освітньої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реформи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6804247" y="288445"/>
            <a:ext cx="2267653" cy="754661"/>
          </a:xfrm>
          <a:prstGeom prst="rect">
            <a:avLst/>
          </a:prstGeom>
          <a:noFill/>
        </p:spPr>
        <p:txBody>
          <a:bodyPr vert="horz" lIns="80147" tIns="40074" rIns="80147" bIns="40074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endParaRPr lang="uk-UA" sz="21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3880" y="899090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494713" y="1996326"/>
            <a:ext cx="8172909" cy="4896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075" name="Picture 3" descr="C:\Users\Jupiter\Desktop\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68" y="1996326"/>
            <a:ext cx="8399856" cy="4861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89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234</Words>
  <Application>Microsoft Office PowerPoint</Application>
  <PresentationFormat>Экран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Юпитер</dc:creator>
  <cp:lastModifiedBy>Jupiter</cp:lastModifiedBy>
  <cp:revision>6</cp:revision>
  <dcterms:created xsi:type="dcterms:W3CDTF">2020-08-08T14:37:07Z</dcterms:created>
  <dcterms:modified xsi:type="dcterms:W3CDTF">2020-08-08T15:31:28Z</dcterms:modified>
</cp:coreProperties>
</file>